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 id="2147483693" r:id="rId3"/>
  </p:sldMasterIdLst>
  <p:notesMasterIdLst>
    <p:notesMasterId r:id="rId40"/>
  </p:notesMasterIdLst>
  <p:sldIdLst>
    <p:sldId id="300" r:id="rId4"/>
    <p:sldId id="323" r:id="rId5"/>
    <p:sldId id="302" r:id="rId6"/>
    <p:sldId id="259" r:id="rId7"/>
    <p:sldId id="2009" r:id="rId8"/>
    <p:sldId id="303" r:id="rId9"/>
    <p:sldId id="2010" r:id="rId10"/>
    <p:sldId id="304" r:id="rId11"/>
    <p:sldId id="305" r:id="rId12"/>
    <p:sldId id="320" r:id="rId13"/>
    <p:sldId id="322" r:id="rId14"/>
    <p:sldId id="321" r:id="rId15"/>
    <p:sldId id="317" r:id="rId16"/>
    <p:sldId id="316" r:id="rId17"/>
    <p:sldId id="2014" r:id="rId18"/>
    <p:sldId id="2015" r:id="rId19"/>
    <p:sldId id="2012" r:id="rId20"/>
    <p:sldId id="2002" r:id="rId21"/>
    <p:sldId id="2016" r:id="rId22"/>
    <p:sldId id="2017" r:id="rId23"/>
    <p:sldId id="2018" r:id="rId24"/>
    <p:sldId id="2011" r:id="rId25"/>
    <p:sldId id="2019" r:id="rId26"/>
    <p:sldId id="2020" r:id="rId27"/>
    <p:sldId id="2021" r:id="rId28"/>
    <p:sldId id="2022" r:id="rId29"/>
    <p:sldId id="2028" r:id="rId30"/>
    <p:sldId id="319" r:id="rId31"/>
    <p:sldId id="1869" r:id="rId32"/>
    <p:sldId id="2008" r:id="rId33"/>
    <p:sldId id="2023" r:id="rId34"/>
    <p:sldId id="2024" r:id="rId35"/>
    <p:sldId id="2025" r:id="rId36"/>
    <p:sldId id="2027" r:id="rId37"/>
    <p:sldId id="2026" r:id="rId38"/>
    <p:sldId id="31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159153-6972-4091-9728-9592CD7B1E22}" v="1" dt="2018-06-29T19:57:36.034"/>
    <p1510:client id="{738DBAC3-60A1-4913-A600-E1113DEB827D}" v="37" dt="2018-05-10T17:30:28.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876" autoAdjust="0"/>
    <p:restoredTop sz="86449" autoAdjust="0"/>
  </p:normalViewPr>
  <p:slideViewPr>
    <p:cSldViewPr snapToGrid="0">
      <p:cViewPr varScale="1">
        <p:scale>
          <a:sx n="83" d="100"/>
          <a:sy n="83" d="100"/>
        </p:scale>
        <p:origin x="96" y="432"/>
      </p:cViewPr>
      <p:guideLst/>
    </p:cSldViewPr>
  </p:slideViewPr>
  <p:outlineViewPr>
    <p:cViewPr>
      <p:scale>
        <a:sx n="33" d="100"/>
        <a:sy n="33" d="100"/>
      </p:scale>
      <p:origin x="0" y="-13692"/>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10/18/2021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Segoe UI" panose="020B0502040204020203" pitchFamily="34" charset="0"/>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endParaRPr lang="en-US" sz="1200" kern="1200" dirty="0">
              <a:solidFill>
                <a:schemeClr val="tx1"/>
              </a:solidFill>
              <a:effectLst/>
              <a:latin typeface="Segoe UI" panose="020B0502040204020203" pitchFamily="34" charset="0"/>
              <a:ea typeface="+mn-ea"/>
              <a:cs typeface="Segoe UI" panose="020B0502040204020203" pitchFamily="34" charset="0"/>
            </a:endParaRPr>
          </a:p>
          <a:p>
            <a:r>
              <a:rPr lang="en-US" sz="1200" kern="1200" dirty="0">
                <a:solidFill>
                  <a:schemeClr val="tx1"/>
                </a:solidFill>
                <a:effectLst/>
                <a:latin typeface="Segoe UI" panose="020B0502040204020203" pitchFamily="34" charset="0"/>
                <a:ea typeface="+mn-ea"/>
                <a:cs typeface="Segoe UI" panose="020B0502040204020203" pitchFamily="34" charset="0"/>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200" kern="1200" dirty="0">
                <a:solidFill>
                  <a:schemeClr val="tx1"/>
                </a:solidFill>
                <a:effectLst/>
                <a:latin typeface="Segoe UI" panose="020B0502040204020203" pitchFamily="34" charset="0"/>
                <a:ea typeface="+mn-ea"/>
                <a:cs typeface="Segoe UI" panose="020B0502040204020203" pitchFamily="34" charset="0"/>
              </a:rPr>
              <a:t>© 2018 Microsoft Corporation. All rights reserved. Microsoft and the trademarks listed at </a:t>
            </a:r>
            <a:r>
              <a:rPr lang="en-US" sz="1200" kern="1200" dirty="0">
                <a:solidFill>
                  <a:schemeClr val="tx1"/>
                </a:solidFill>
                <a:effectLst/>
                <a:latin typeface="Segoe UI" panose="020B0502040204020203" pitchFamily="34" charset="0"/>
                <a:ea typeface="+mn-ea"/>
                <a:cs typeface="Segoe UI" panose="020B0502040204020203" pitchFamily="34" charset="0"/>
                <a:hlinkClick r:id="rId3"/>
              </a:rPr>
              <a:t>https://www.microsoft.com/en-us/legal/intellectualproperty/Trademarks/Usage/General.aspx</a:t>
            </a:r>
            <a:r>
              <a:rPr lang="en-US" sz="1200" kern="1200" dirty="0">
                <a:solidFill>
                  <a:schemeClr val="tx1"/>
                </a:solidFill>
                <a:effectLst/>
                <a:latin typeface="Segoe UI" panose="020B0502040204020203" pitchFamily="34" charset="0"/>
                <a:ea typeface="+mn-ea"/>
                <a:cs typeface="Segoe UI" panose="020B0502040204020203" pitchFamily="34" charset="0"/>
              </a:rPr>
              <a:t> are trademarks of the Microsoft group of companies. All other trademarks are property of their respective owners.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1" kern="1200" dirty="0">
                <a:solidFill>
                  <a:schemeClr val="tx1"/>
                </a:solidFill>
                <a:effectLst/>
                <a:latin typeface="+mn-lt"/>
                <a:ea typeface="+mn-ea"/>
                <a:cs typeface="+mn-cs"/>
              </a:rPr>
              <a:t>The preferred solution is just one of many viable options.</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Three-month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11812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88912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50695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deployment option of Azure SQL Database that provides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a:p>
            <a:pPr marL="171450" indent="-171450">
              <a:buFont typeface="Arial" panose="020B0604020202020204" pitchFamily="34" charset="0"/>
              <a:buChar char="•"/>
            </a:pPr>
            <a:r>
              <a:rPr lang="en-US" dirty="0"/>
              <a:t>Public Preview feature – cross-instance Service Broker message exchange</a:t>
            </a:r>
          </a:p>
          <a:p>
            <a:pPr marL="628650" lvl="1" indent="-171450">
              <a:buFont typeface="Arial" panose="020B0604020202020204" pitchFamily="34" charset="0"/>
              <a:buChar char="•"/>
            </a:pPr>
            <a:r>
              <a:rPr lang="en-US" dirty="0"/>
              <a:t>Useful if WWI deploys the same game to multiple Azure regions and they want to enable communication between regional game instances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10/18/2021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WWI,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Azure Defender for SQL</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10/18/2021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10/18/2021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5524131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a:p>
            <a:endParaRPr lang="en-US" dirty="0"/>
          </a:p>
          <a:p>
            <a:r>
              <a:rPr lang="en-US" dirty="0"/>
              <a:t>WWI can also trial Azure Bastion to enable secure connectivity to their virtual machines using RDP or SSH.</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1110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Migrate to Azure SQL DB Hyperscale</a:t>
            </a:r>
          </a:p>
          <a:p>
            <a:pPr marL="171450" indent="-171450">
              <a:buFont typeface="Arial" panose="020B0604020202020204" pitchFamily="34" charset="0"/>
              <a:buChar char="•"/>
            </a:pPr>
            <a:r>
              <a:rPr lang="en-US" dirty="0"/>
              <a:t>Current database 20TB, and growing by 250GB monthly</a:t>
            </a:r>
          </a:p>
          <a:p>
            <a:pPr marL="171450" indent="-171450">
              <a:buFont typeface="Arial" panose="020B0604020202020204" pitchFamily="34" charset="0"/>
              <a:buChar char="•"/>
            </a:pPr>
            <a:r>
              <a:rPr lang="en-US" dirty="0"/>
              <a:t>Many concurrent users</a:t>
            </a:r>
          </a:p>
          <a:p>
            <a:pPr marL="171450" indent="-171450">
              <a:buFont typeface="Arial" panose="020B0604020202020204" pitchFamily="34" charset="0"/>
              <a:buChar char="•"/>
            </a:pPr>
            <a:r>
              <a:rPr lang="en-US" dirty="0"/>
              <a:t>Read-scale out requests with the recommended platform for a data warehouse of their size and user count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their data warehouse they could use either Azure Synapse Analytics or Azure SQL Database (Hyperscale service tier). The Hyperscale service tier is required due to the large size of their existing data warehouse.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 customer's requirements, migrating to Azure SQL Database Hyperscale service tier is the recommended approach. This would provide maximum compatibility with their existing SQL Server 2008 R2 data warehouse, without needing to make any architectural changes. With the customer's current lack of real DBA skills, this would simplify the migration. Migrating to Azure Synapse Analytics, on the other hand, could require some re-architecting. In addition, the customer stated that their developers and customer service personnel connect directly to the data warehouse for reporting, troubleshooting, and other activities. Azure Synapse Analytics allows a maximum of four to 128 concurrent queries, depending on the service level selected, so this could cause issues if many users are hitting the data warehouse concurrently.</a:t>
            </a: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571771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SSIS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SSIS will be replaced with the Azure-SSIS Integration Runtime in Azure Data Factory. Typically, SSIS packages can be moved into ADF using a simple lift-and-shift approach using SQL Server Data Tools (SSDT) or SQL Server Management Studio (SSMS) to deploy and run the SSIS packages.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SSIS could be deployed using SQL Server on an Azure VM.</a:t>
            </a:r>
          </a:p>
          <a:p>
            <a:pPr marL="0" indent="0">
              <a:buFont typeface="Arial" panose="020B0604020202020204" pitchFamily="34" charset="0"/>
              <a:buNone/>
            </a:pPr>
            <a:br>
              <a:rPr lang="en-US" sz="1200" b="0" kern="1200" dirty="0">
                <a:solidFill>
                  <a:schemeClr val="tx1"/>
                </a:solidFill>
                <a:effectLst/>
                <a:latin typeface="+mn-lt"/>
                <a:ea typeface="+mn-ea"/>
                <a:cs typeface="+mn-cs"/>
              </a:rPr>
            </a:br>
            <a:r>
              <a:rPr lang="en-US" sz="1200" b="1" i="1" kern="1200" dirty="0">
                <a:solidFill>
                  <a:schemeClr val="tx1"/>
                </a:solidFill>
                <a:effectLst/>
                <a:latin typeface="+mn-lt"/>
                <a:ea typeface="+mn-ea"/>
                <a:cs typeface="+mn-cs"/>
              </a:rPr>
              <a:t>SSAS cubes</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Analysis Services (Azure AS) is a PaaS version of SSAS on-premises.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Tabular models can be migrated from SSAS to Azure AS using Visual Studio.</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Alternatively, SSAS could be deployed using SQL Server on an Azure VM.</a:t>
            </a:r>
          </a:p>
          <a:p>
            <a:pPr marL="0" indent="0">
              <a:buFont typeface="Arial" panose="020B0604020202020204" pitchFamily="34" charset="0"/>
              <a:buNone/>
            </a:pPr>
            <a:endParaRPr lang="en-US" sz="1200" b="1" i="1" kern="1200" dirty="0">
              <a:solidFill>
                <a:schemeClr val="tx1"/>
              </a:solidFill>
              <a:effectLst/>
              <a:latin typeface="+mn-lt"/>
              <a:ea typeface="+mn-ea"/>
              <a:cs typeface="+mn-cs"/>
            </a:endParaRPr>
          </a:p>
          <a:p>
            <a:pPr marL="0" indent="0">
              <a:buFont typeface="Arial" panose="020B0604020202020204" pitchFamily="34" charset="0"/>
              <a:buNone/>
            </a:pPr>
            <a:r>
              <a:rPr lang="en-US" sz="1200" b="1" i="1" kern="1200" dirty="0">
                <a:solidFill>
                  <a:schemeClr val="tx1"/>
                </a:solidFill>
                <a:effectLst/>
                <a:latin typeface="+mn-lt"/>
                <a:ea typeface="+mn-ea"/>
                <a:cs typeface="+mn-cs"/>
              </a:rPr>
              <a:t>SSRS</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There isn't a PaaS equivalent of SSRS, so they would either need to run SSRS on an Azure VM (IaaS), or their reports can be rewritten around Microsoft Power BI reporting capabilities.</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1116473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Azure virtual machines</a:t>
            </a:r>
          </a:p>
          <a:p>
            <a:pPr marL="171450" indent="-171450">
              <a:buFont typeface="Arial" panose="020B0604020202020204" pitchFamily="34" charset="0"/>
              <a:buChar char="•"/>
            </a:pPr>
            <a:r>
              <a:rPr lang="en-US" dirty="0"/>
              <a:t>Azure SQL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10/18/2021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92886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Azure, you can have your SQL Server workloads running in a hosted infrastructure (IaaS) or running as a hosted service (PaaS). </a:t>
            </a:r>
          </a:p>
          <a:p>
            <a:pPr marL="171450" indent="-171450">
              <a:buFont typeface="Arial" panose="020B0604020202020204" pitchFamily="34" charset="0"/>
              <a:buChar char="•"/>
            </a:pPr>
            <a:r>
              <a:rPr lang="en-US" dirty="0"/>
              <a:t>Within PaaS, you have multiple deployment options and service tiers within each deployment option.</a:t>
            </a:r>
          </a:p>
          <a:p>
            <a:pPr marL="171450" indent="-171450">
              <a:buFont typeface="Arial" panose="020B0604020202020204" pitchFamily="34" charset="0"/>
              <a:buChar char="•"/>
            </a:pPr>
            <a:r>
              <a:rPr lang="en-US" dirty="0"/>
              <a:t>The key question that you need to ask when deciding between PaaS or IaaS is do you want to manage your database, apply patches, take backups, or you want to delegate these operations to Azure?</a:t>
            </a:r>
          </a:p>
        </p:txBody>
      </p:sp>
      <p:sp>
        <p:nvSpPr>
          <p:cNvPr id="4" name="Slide Number Placeholder 3"/>
          <p:cNvSpPr>
            <a:spLocks noGrp="1"/>
          </p:cNvSpPr>
          <p:nvPr>
            <p:ph type="sldNum" sz="quarter" idx="5"/>
          </p:nvPr>
        </p:nvSpPr>
        <p:spPr/>
        <p:txBody>
          <a:bodyPr/>
          <a:lstStyle/>
          <a:p>
            <a:fld id="{47AFD16C-9B51-4AB9-AB46-DB7CE5593356}" type="slidenum">
              <a:rPr lang="en-US" smtClean="0"/>
              <a:t>30</a:t>
            </a:fld>
            <a:endParaRPr lang="en-US" dirty="0"/>
          </a:p>
        </p:txBody>
      </p:sp>
    </p:spTree>
    <p:extLst>
      <p:ext uri="{BB962C8B-B14F-4D97-AF65-F5344CB8AC3E}">
        <p14:creationId xmlns:p14="http://schemas.microsoft.com/office/powerpoint/2010/main" val="319550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10/18/2021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731379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Wants to avoid a NoSQL migration, for the time being</a:t>
            </a:r>
          </a:p>
          <a:p>
            <a:pPr marL="628650" lvl="1" indent="-171450">
              <a:buFont typeface="Arial" panose="020B0604020202020204" pitchFamily="34" charset="0"/>
              <a:buChar char="•"/>
            </a:pPr>
            <a:r>
              <a:rPr lang="en-US" dirty="0"/>
              <a:t>WWI is aware that Azure Cosmos DB is a popular NoSQL database offering for gaming scenarios, due to its support for high availability and global distribution</a:t>
            </a:r>
          </a:p>
          <a:p>
            <a:pPr marL="628650" lvl="1" indent="-171450">
              <a:buFont typeface="Arial" panose="020B0604020202020204" pitchFamily="34" charset="0"/>
              <a:buChar char="•"/>
            </a:pPr>
            <a:r>
              <a:rPr lang="en-US" dirty="0"/>
              <a:t>WWI cannot currently pursue a Cosmos DB migration due to insufficient resources and time to rearchitect games</a:t>
            </a:r>
          </a:p>
          <a:p>
            <a:pPr marL="628650" lvl="1" indent="-171450">
              <a:buFont typeface="Arial" panose="020B0604020202020204" pitchFamily="34" charset="0"/>
              <a:buChar char="•"/>
            </a:pPr>
            <a:r>
              <a:rPr lang="en-US" dirty="0"/>
              <a:t>WWI will consider this in the future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132461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216677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diagram of a common architecture for this type of scenario, from which you can draw inspiration. You will find this diagram within the Whiteboard Design Session Student Guide.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6740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009AB1-A054-4F52-905A-5A9E5AC8ABA3}"/>
              </a:ext>
            </a:extLst>
          </p:cNvPr>
          <p:cNvPicPr>
            <a:picLocks noChangeAspect="1"/>
          </p:cNvPicPr>
          <p:nvPr userDrawn="1"/>
        </p:nvPicPr>
        <p:blipFill rotWithShape="1">
          <a:blip r:embed="rId2"/>
          <a:srcRect l="1" r="1" b="15626"/>
          <a:stretch/>
        </p:blipFill>
        <p:spPr>
          <a:xfrm flipH="1">
            <a:off x="-1" y="0"/>
            <a:ext cx="12192001" cy="6858000"/>
          </a:xfrm>
          <a:prstGeom prst="rect">
            <a:avLst/>
          </a:prstGeom>
        </p:spPr>
      </p:pic>
      <p:sp>
        <p:nvSpPr>
          <p:cNvPr id="2" name="Rectangle 1">
            <a:extLst>
              <a:ext uri="{FF2B5EF4-FFF2-40B4-BE49-F238E27FC236}">
                <a16:creationId xmlns:a16="http://schemas.microsoft.com/office/drawing/2014/main" id="{B4DA0606-BBFC-4315-9CAC-D83449EE0FBF}"/>
              </a:ext>
            </a:extLst>
          </p:cNvPr>
          <p:cNvSpPr/>
          <p:nvPr userDrawn="1"/>
        </p:nvSpPr>
        <p:spPr bwMode="auto">
          <a:xfrm>
            <a:off x="0" y="0"/>
            <a:ext cx="8361575" cy="6858000"/>
          </a:xfrm>
          <a:prstGeom prst="rect">
            <a:avLst/>
          </a:prstGeom>
          <a:gradFill flip="none" rotWithShape="1">
            <a:gsLst>
              <a:gs pos="0">
                <a:schemeClr val="bg1">
                  <a:alpha val="85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Picture 9">
            <a:extLst>
              <a:ext uri="{FF2B5EF4-FFF2-40B4-BE49-F238E27FC236}">
                <a16:creationId xmlns:a16="http://schemas.microsoft.com/office/drawing/2014/main" id="{1F40133D-FE5B-4B34-8AE7-AE1A14B1CB61}"/>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223059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365E03-3B5A-45C7-96EE-4A948AE2E4AF}"/>
              </a:ext>
            </a:extLst>
          </p:cNvPr>
          <p:cNvPicPr>
            <a:picLocks noChangeAspect="1"/>
          </p:cNvPicPr>
          <p:nvPr userDrawn="1"/>
        </p:nvPicPr>
        <p:blipFill rotWithShape="1">
          <a:blip r:embed="rId2"/>
          <a:srcRect b="15604"/>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71843" y="2425780"/>
            <a:ext cx="5083629"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71843"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BF85E485-0290-446F-90BC-80E2EC6FAAB0}"/>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644885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8CFB9AF-9890-4680-8132-110B92C81CF6}"/>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1558006-954F-4977-8B07-1FD2A82D660D}"/>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622396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5269C7-8066-400A-9307-83657E443C78}"/>
              </a:ext>
            </a:extLst>
          </p:cNvPr>
          <p:cNvPicPr>
            <a:picLocks noChangeAspect="1"/>
          </p:cNvPicPr>
          <p:nvPr userDrawn="1"/>
        </p:nvPicPr>
        <p:blipFill rotWithShape="1">
          <a:blip r:embed="rId2"/>
          <a:srcRect l="8375" r="25051"/>
          <a:stretch/>
        </p:blipFill>
        <p:spPr>
          <a:xfrm>
            <a:off x="5343524" y="0"/>
            <a:ext cx="6848475"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5906"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69685"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a:extLst>
              <a:ext uri="{FF2B5EF4-FFF2-40B4-BE49-F238E27FC236}">
                <a16:creationId xmlns:a16="http://schemas.microsoft.com/office/drawing/2014/main" id="{3D1F3B28-BCCE-471E-8817-6C2D275D5BC8}"/>
              </a:ext>
            </a:extLst>
          </p:cNvPr>
          <p:cNvPicPr>
            <a:picLocks noChangeAspect="1"/>
          </p:cNvPicPr>
          <p:nvPr userDrawn="1"/>
        </p:nvPicPr>
        <p:blipFill>
          <a:blip r:embed="rId4"/>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407854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E60A633F-3D87-459A-921D-0A570309763A}"/>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21191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6C8E6401-3F7D-49A7-8858-B69BB2359D7B}"/>
              </a:ext>
            </a:extLst>
          </p:cNvPr>
          <p:cNvPicPr>
            <a:picLocks noChangeAspect="1"/>
          </p:cNvPicPr>
          <p:nvPr userDrawn="1"/>
        </p:nvPicPr>
        <p:blipFill>
          <a:blip r:embed="rId3"/>
          <a:stretch>
            <a:fillRect/>
          </a:stretch>
        </p:blipFill>
        <p:spPr>
          <a:xfrm>
            <a:off x="559486" y="1159362"/>
            <a:ext cx="3588430" cy="1022364"/>
          </a:xfrm>
          <a:prstGeom prst="rect">
            <a:avLst/>
          </a:prstGeom>
        </p:spPr>
      </p:pic>
    </p:spTree>
    <p:extLst>
      <p:ext uri="{BB962C8B-B14F-4D97-AF65-F5344CB8AC3E}">
        <p14:creationId xmlns:p14="http://schemas.microsoft.com/office/powerpoint/2010/main" val="1272145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734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1500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65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026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44778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693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6185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16057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accent3"/>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33413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accent3"/>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554005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18528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68967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82535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873828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52908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4056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45510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155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456392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5028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188448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image" Target="../media/image7.emf"/><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8451036"/>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accent3"/>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sv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Migrating SQL databases to Azure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0" y="43357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0188210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Molly Fischer, CIO of Wide World Importers</a:t>
            </a:r>
          </a:p>
          <a:p>
            <a:endParaRPr lang="en-US" sz="3600" dirty="0">
              <a:solidFill>
                <a:schemeClr val="tx1"/>
              </a:solidFill>
            </a:endParaRPr>
          </a:p>
          <a:p>
            <a:r>
              <a:rPr lang="en-US" sz="3600" dirty="0">
                <a:solidFill>
                  <a:schemeClr val="tx1"/>
                </a:solidFill>
              </a:rPr>
              <a:t>Primary audience is business and technology decision makers.</a:t>
            </a:r>
          </a:p>
          <a:p>
            <a:endParaRPr lang="en-US" sz="3600" dirty="0">
              <a:solidFill>
                <a:schemeClr val="tx1"/>
              </a:solidFill>
            </a:endParaRPr>
          </a:p>
          <a:p>
            <a:r>
              <a:rPr lang="en-US" sz="3600" dirty="0">
                <a:solidFill>
                  <a:schemeClr val="tx1"/>
                </a:solidFill>
              </a:rPr>
              <a:t>Usually talk to infrastructure managers who report to the CIO or application sponsors (like a VP LOB, CMO) or those that represent the business unit IT or developers that report to application sponsors.</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4" name="Audience" descr="Audience icon">
            <a:extLst>
              <a:ext uri="{FF2B5EF4-FFF2-40B4-BE49-F238E27FC236}">
                <a16:creationId xmlns:a16="http://schemas.microsoft.com/office/drawing/2014/main" id="{C783B456-23CB-4600-A47D-5C992EDC2842}"/>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rom a high level, their authentication and gateway services VMs will be migrated into Azure VMs, doing a simple lift-and-shift. The two backend authentication databases will be migrated to a single Azure SQL MI General purpose service tier. Authentication services will be shared among games within the same region. Their gaming software VMs will be migrated to Azure VMs and associated with a single SQL MI instance running the 5 gaming databases. This setup will be repeated for each game. The game and authentication databases will be migrated using the Azure Database Migration Service.">
            <a:extLst>
              <a:ext uri="{FF2B5EF4-FFF2-40B4-BE49-F238E27FC236}">
                <a16:creationId xmlns:a16="http://schemas.microsoft.com/office/drawing/2014/main" id="{F74B70DC-46DC-4581-805B-670A254DC9D6}"/>
              </a:ext>
            </a:extLst>
          </p:cNvPr>
          <p:cNvPicPr>
            <a:picLocks noChangeAspect="1"/>
          </p:cNvPicPr>
          <p:nvPr/>
        </p:nvPicPr>
        <p:blipFill>
          <a:blip r:embed="rId3"/>
          <a:stretch>
            <a:fillRect/>
          </a:stretch>
        </p:blipFill>
        <p:spPr>
          <a:xfrm>
            <a:off x="864388" y="1189176"/>
            <a:ext cx="10463223" cy="5366287"/>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Migrate</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390855"/>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292985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MI</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DB</a:t>
            </a:r>
          </a:p>
          <a:p>
            <a:pPr algn="ctr">
              <a:lnSpc>
                <a:spcPct val="90000"/>
              </a:lnSpc>
              <a:spcAft>
                <a:spcPts val="600"/>
              </a:spcAft>
            </a:pPr>
            <a:r>
              <a:rPr lang="en-US" sz="3600" dirty="0">
                <a:gradFill>
                  <a:gsLst>
                    <a:gs pos="2917">
                      <a:schemeClr val="tx1"/>
                    </a:gs>
                    <a:gs pos="30000">
                      <a:schemeClr val="tx1"/>
                    </a:gs>
                  </a:gsLst>
                  <a:lin ang="5400000" scaled="0"/>
                </a:gradFill>
              </a:rPr>
              <a:t>Hyperscale</a:t>
            </a:r>
          </a:p>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Power BI</a:t>
            </a:r>
          </a:p>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82964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1815081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63626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79242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341196"/>
            <a:ext cx="11584795" cy="4438138"/>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in a group to develop a plan for migrating on-premises VMs and SQL Server 2008 R2 databases into a combination of IaaS and PaaS services in Azure. You will provide guidance on performing assessments to reveal any feature parity and compatibility issues between the customer's SQL Server 2008 R2 databases and the managed database offerings in Azure. You will then design a solution for migrating their on-premises services, including VMs and databases, into Azure, with minimal or no down-time. Finally, you will provide guidance on how to enable some of the advanced SQL features available in Azure to improve security and performance in the customer's applications.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 cloud migration solution for business-critical applications and databases.</a:t>
            </a:r>
            <a:endParaRPr lang="en-US" sz="24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5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937854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860345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Migrate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1656814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warehouse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SQL Server 2008 R2 is being migrated to Azure SQL Database Hyperscale using the Azure Database Migration Service.">
            <a:extLst>
              <a:ext uri="{FF2B5EF4-FFF2-40B4-BE49-F238E27FC236}">
                <a16:creationId xmlns:a16="http://schemas.microsoft.com/office/drawing/2014/main" id="{3B0086C4-19D7-4DE6-A2D5-090B194B75F9}"/>
              </a:ext>
            </a:extLst>
          </p:cNvPr>
          <p:cNvPicPr>
            <a:picLocks noChangeAspect="1"/>
          </p:cNvPicPr>
          <p:nvPr/>
        </p:nvPicPr>
        <p:blipFill>
          <a:blip r:embed="rId3"/>
          <a:stretch>
            <a:fillRect/>
          </a:stretch>
        </p:blipFill>
        <p:spPr>
          <a:xfrm>
            <a:off x="2085975" y="1871662"/>
            <a:ext cx="8020050" cy="3114675"/>
          </a:xfrm>
          <a:prstGeom prst="rect">
            <a:avLst/>
          </a:prstGeom>
        </p:spPr>
      </p:pic>
    </p:spTree>
    <p:extLst>
      <p:ext uri="{BB962C8B-B14F-4D97-AF65-F5344CB8AC3E}">
        <p14:creationId xmlns:p14="http://schemas.microsoft.com/office/powerpoint/2010/main" val="14515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Diagram of the migration of SQL Server services (SSIS, SSAS, SSRS) to Azure and cloud equivalents."/>
          <p:cNvSpPr>
            <a:spLocks noGrp="1"/>
          </p:cNvSpPr>
          <p:nvPr>
            <p:ph type="title"/>
          </p:nvPr>
        </p:nvSpPr>
        <p:spPr>
          <a:xfrm>
            <a:off x="269240" y="289511"/>
            <a:ext cx="11655840" cy="899665"/>
          </a:xfrm>
        </p:spPr>
        <p:txBody>
          <a:bodyPr>
            <a:normAutofit fontScale="90000"/>
          </a:bodyPr>
          <a:lstStyle/>
          <a:p>
            <a:r>
              <a:rPr lang="en-US" sz="4900" dirty="0">
                <a:solidFill>
                  <a:schemeClr val="tx1"/>
                </a:solidFill>
                <a:cs typeface="Segoe UI" panose="020B0502040204020203" pitchFamily="34" charset="0"/>
              </a:rPr>
              <a:t>Preferred solution – Data warehouse + reporting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migration of SQL Server services to their Azure or cloud equivalents. SSIS is migrated to Azure Data Factory, SSAS to Azure Analysis Services, and SSIS to Power BI.">
            <a:extLst>
              <a:ext uri="{FF2B5EF4-FFF2-40B4-BE49-F238E27FC236}">
                <a16:creationId xmlns:a16="http://schemas.microsoft.com/office/drawing/2014/main" id="{8EC9086E-72F6-4101-84AA-6156C9BAB732}"/>
              </a:ext>
            </a:extLst>
          </p:cNvPr>
          <p:cNvPicPr>
            <a:picLocks noChangeAspect="1"/>
          </p:cNvPicPr>
          <p:nvPr/>
        </p:nvPicPr>
        <p:blipFill>
          <a:blip r:embed="rId3"/>
          <a:stretch>
            <a:fillRect/>
          </a:stretch>
        </p:blipFill>
        <p:spPr>
          <a:xfrm>
            <a:off x="723417" y="1082847"/>
            <a:ext cx="10745165" cy="5485642"/>
          </a:xfrm>
          <a:prstGeom prst="rect">
            <a:avLst/>
          </a:prstGeom>
        </p:spPr>
      </p:pic>
    </p:spTree>
    <p:extLst>
      <p:ext uri="{BB962C8B-B14F-4D97-AF65-F5344CB8AC3E}">
        <p14:creationId xmlns:p14="http://schemas.microsoft.com/office/powerpoint/2010/main" val="2110547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256875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231511-E40D-4352-A875-009ED50E8FD6}"/>
              </a:ext>
            </a:extLst>
          </p:cNvPr>
          <p:cNvSpPr>
            <a:spLocks noGrp="1"/>
          </p:cNvSpPr>
          <p:nvPr>
            <p:ph type="body" sz="quarter" idx="10"/>
          </p:nvPr>
        </p:nvSpPr>
        <p:spPr>
          <a:xfrm>
            <a:off x="269238" y="1189176"/>
            <a:ext cx="5826762" cy="5313314"/>
          </a:xfrm>
        </p:spPr>
        <p:txBody>
          <a:bodyPr/>
          <a:lstStyle/>
          <a:p>
            <a:r>
              <a:rPr lang="en-US" dirty="0"/>
              <a:t>Modernize cheat detection technology</a:t>
            </a:r>
          </a:p>
          <a:p>
            <a:r>
              <a:rPr lang="en-US" dirty="0"/>
              <a:t>One such solution utilizes Cosmos DB and Databricks</a:t>
            </a:r>
          </a:p>
          <a:p>
            <a:r>
              <a:rPr lang="en-US" dirty="0"/>
              <a:t>Another possible solution involves Event Hubs, Stream Analytics, and Power BI</a:t>
            </a:r>
          </a:p>
        </p:txBody>
      </p:sp>
      <p:sp>
        <p:nvSpPr>
          <p:cNvPr id="3" name="Title 2">
            <a:extLst>
              <a:ext uri="{FF2B5EF4-FFF2-40B4-BE49-F238E27FC236}">
                <a16:creationId xmlns:a16="http://schemas.microsoft.com/office/drawing/2014/main" id="{17DEFA93-9A49-45A8-B5D7-A293238BF1F1}"/>
              </a:ext>
            </a:extLst>
          </p:cNvPr>
          <p:cNvSpPr>
            <a:spLocks noGrp="1"/>
          </p:cNvSpPr>
          <p:nvPr>
            <p:ph type="title"/>
          </p:nvPr>
        </p:nvSpPr>
        <p:spPr>
          <a:xfrm>
            <a:off x="269238" y="196914"/>
            <a:ext cx="11655840" cy="899665"/>
          </a:xfrm>
        </p:spPr>
        <p:txBody>
          <a:bodyPr/>
          <a:lstStyle/>
          <a:p>
            <a:r>
              <a:rPr lang="en-US" dirty="0"/>
              <a:t>Preferred solution – Modernization</a:t>
            </a:r>
          </a:p>
        </p:txBody>
      </p:sp>
      <p:pic>
        <p:nvPicPr>
          <p:cNvPr id="5" name="Picture 4" descr="This image demonstrates a sample fraud detection solution with Azure Cosmos DB and Azure Databricks.">
            <a:extLst>
              <a:ext uri="{FF2B5EF4-FFF2-40B4-BE49-F238E27FC236}">
                <a16:creationId xmlns:a16="http://schemas.microsoft.com/office/drawing/2014/main" id="{9868D5B5-A8CE-451A-BFB2-0311DA99BA1A}"/>
              </a:ext>
            </a:extLst>
          </p:cNvPr>
          <p:cNvPicPr>
            <a:picLocks noChangeAspect="1"/>
          </p:cNvPicPr>
          <p:nvPr/>
        </p:nvPicPr>
        <p:blipFill>
          <a:blip r:embed="rId2"/>
          <a:stretch>
            <a:fillRect/>
          </a:stretch>
        </p:blipFill>
        <p:spPr>
          <a:xfrm>
            <a:off x="6096000" y="1189176"/>
            <a:ext cx="5069954" cy="2804090"/>
          </a:xfrm>
          <a:prstGeom prst="rect">
            <a:avLst/>
          </a:prstGeom>
        </p:spPr>
      </p:pic>
      <p:pic>
        <p:nvPicPr>
          <p:cNvPr id="7" name="Picture 6" descr="This image demonstrates an alternative hot path analytics solution with Azure Event Hubs, Azure Stream Analytics, and Power BI.">
            <a:extLst>
              <a:ext uri="{FF2B5EF4-FFF2-40B4-BE49-F238E27FC236}">
                <a16:creationId xmlns:a16="http://schemas.microsoft.com/office/drawing/2014/main" id="{4E3FCE76-B8D5-470C-B97F-21A8EC8EB7AF}"/>
              </a:ext>
            </a:extLst>
          </p:cNvPr>
          <p:cNvPicPr>
            <a:picLocks noChangeAspect="1"/>
          </p:cNvPicPr>
          <p:nvPr/>
        </p:nvPicPr>
        <p:blipFill>
          <a:blip r:embed="rId3"/>
          <a:stretch>
            <a:fillRect/>
          </a:stretch>
        </p:blipFill>
        <p:spPr>
          <a:xfrm>
            <a:off x="6096000" y="4209018"/>
            <a:ext cx="5069954" cy="1859203"/>
          </a:xfrm>
          <a:prstGeom prst="rect">
            <a:avLst/>
          </a:prstGeom>
        </p:spPr>
      </p:pic>
    </p:spTree>
    <p:extLst>
      <p:ext uri="{BB962C8B-B14F-4D97-AF65-F5344CB8AC3E}">
        <p14:creationId xmlns:p14="http://schemas.microsoft.com/office/powerpoint/2010/main" val="9991264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CB31A9-4CA9-4C45-9D35-F6DFD3DB29A5}"/>
              </a:ext>
              <a:ext uri="{C183D7F6-B498-43B3-948B-1728B52AA6E4}">
                <adec:decorative xmlns:adec="http://schemas.microsoft.com/office/drawing/2017/decorative" val="1"/>
              </a:ext>
            </a:extLst>
          </p:cNvPr>
          <p:cNvSpPr/>
          <p:nvPr/>
        </p:nvSpPr>
        <p:spPr bwMode="auto">
          <a:xfrm>
            <a:off x="0" y="1405036"/>
            <a:ext cx="12192000" cy="4837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Options for running SQL databases on Azure</a:t>
            </a:r>
          </a:p>
        </p:txBody>
      </p:sp>
      <p:pic>
        <p:nvPicPr>
          <p:cNvPr id="8" name="Picture 7" descr="Image showing options for running SQL databases on Azure. Options include SQL Server on a VM, Azure SQL Database Managed Instance, and Azure SQL Database.">
            <a:extLst>
              <a:ext uri="{FF2B5EF4-FFF2-40B4-BE49-F238E27FC236}">
                <a16:creationId xmlns:a16="http://schemas.microsoft.com/office/drawing/2014/main" id="{22C9511F-A4B7-4CBC-9739-A971898DDC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5" y="1506943"/>
            <a:ext cx="11607790" cy="4633362"/>
          </a:xfrm>
          <a:prstGeom prst="rect">
            <a:avLst/>
          </a:prstGeom>
        </p:spPr>
      </p:pic>
    </p:spTree>
    <p:extLst>
      <p:ext uri="{BB962C8B-B14F-4D97-AF65-F5344CB8AC3E}">
        <p14:creationId xmlns:p14="http://schemas.microsoft.com/office/powerpoint/2010/main" val="31482915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634D02-9808-4277-8A2B-D849896FA2A6}"/>
              </a:ext>
            </a:extLst>
          </p:cNvPr>
          <p:cNvSpPr>
            <a:spLocks noGrp="1"/>
          </p:cNvSpPr>
          <p:nvPr>
            <p:ph type="title"/>
          </p:nvPr>
        </p:nvSpPr>
        <p:spPr>
          <a:xfrm>
            <a:off x="456660" y="288972"/>
            <a:ext cx="10792963" cy="598539"/>
          </a:xfrm>
        </p:spPr>
        <p:txBody>
          <a:bodyPr/>
          <a:lstStyle/>
          <a:p>
            <a:r>
              <a:rPr lang="en-US" dirty="0"/>
              <a:t>Comparing the three</a:t>
            </a:r>
          </a:p>
        </p:txBody>
      </p:sp>
      <p:sp>
        <p:nvSpPr>
          <p:cNvPr id="21" name="Table header - Resources">
            <a:extLst>
              <a:ext uri="{FF2B5EF4-FFF2-40B4-BE49-F238E27FC236}">
                <a16:creationId xmlns:a16="http://schemas.microsoft.com/office/drawing/2014/main" id="{8727CE7A-0BA5-4FEB-B4EA-A945776D2374}"/>
              </a:ext>
            </a:extLst>
          </p:cNvPr>
          <p:cNvSpPr/>
          <p:nvPr/>
        </p:nvSpPr>
        <p:spPr>
          <a:xfrm>
            <a:off x="1513145" y="1118698"/>
            <a:ext cx="1347485" cy="400110"/>
          </a:xfrm>
          <a:prstGeom prst="rect">
            <a:avLst/>
          </a:prstGeom>
        </p:spPr>
        <p:txBody>
          <a:bodyPr wrap="none">
            <a:spAutoFit/>
          </a:bodyPr>
          <a:lstStyle/>
          <a:p>
            <a:r>
              <a:rPr lang="en-US" sz="2000" b="1" dirty="0">
                <a:latin typeface="+mj-lt"/>
              </a:rPr>
              <a:t>Resources</a:t>
            </a:r>
          </a:p>
        </p:txBody>
      </p:sp>
      <p:sp>
        <p:nvSpPr>
          <p:cNvPr id="23" name="Table header - Compatibility">
            <a:extLst>
              <a:ext uri="{FF2B5EF4-FFF2-40B4-BE49-F238E27FC236}">
                <a16:creationId xmlns:a16="http://schemas.microsoft.com/office/drawing/2014/main" id="{4FFA8FB5-A4DF-496C-AE86-C2EE7AF5C746}"/>
              </a:ext>
            </a:extLst>
          </p:cNvPr>
          <p:cNvSpPr/>
          <p:nvPr/>
        </p:nvSpPr>
        <p:spPr>
          <a:xfrm>
            <a:off x="5136094" y="1115899"/>
            <a:ext cx="1749390" cy="400110"/>
          </a:xfrm>
          <a:prstGeom prst="rect">
            <a:avLst/>
          </a:prstGeom>
        </p:spPr>
        <p:txBody>
          <a:bodyPr wrap="none">
            <a:spAutoFit/>
          </a:bodyPr>
          <a:lstStyle/>
          <a:p>
            <a:r>
              <a:rPr lang="en-US" sz="2000" b="1" dirty="0">
                <a:latin typeface="+mj-lt"/>
              </a:rPr>
              <a:t>Compatibility</a:t>
            </a:r>
          </a:p>
        </p:txBody>
      </p:sp>
      <p:sp>
        <p:nvSpPr>
          <p:cNvPr id="25" name="Table header - Best for">
            <a:extLst>
              <a:ext uri="{FF2B5EF4-FFF2-40B4-BE49-F238E27FC236}">
                <a16:creationId xmlns:a16="http://schemas.microsoft.com/office/drawing/2014/main" id="{D1CC9EAD-BF4E-4B7A-BEA9-5D46D259BA09}"/>
              </a:ext>
            </a:extLst>
          </p:cNvPr>
          <p:cNvSpPr/>
          <p:nvPr/>
        </p:nvSpPr>
        <p:spPr>
          <a:xfrm>
            <a:off x="7306956" y="1115899"/>
            <a:ext cx="1087157" cy="400110"/>
          </a:xfrm>
          <a:prstGeom prst="rect">
            <a:avLst/>
          </a:prstGeom>
        </p:spPr>
        <p:txBody>
          <a:bodyPr wrap="none">
            <a:spAutoFit/>
          </a:bodyPr>
          <a:lstStyle/>
          <a:p>
            <a:r>
              <a:rPr lang="en-US" sz="2000" b="1" dirty="0">
                <a:latin typeface="+mj-lt"/>
              </a:rPr>
              <a:t>Best for</a:t>
            </a:r>
          </a:p>
        </p:txBody>
      </p:sp>
      <p:sp>
        <p:nvSpPr>
          <p:cNvPr id="7" name="SQL Server on VM">
            <a:extLst>
              <a:ext uri="{FF2B5EF4-FFF2-40B4-BE49-F238E27FC236}">
                <a16:creationId xmlns:a16="http://schemas.microsoft.com/office/drawing/2014/main" id="{622CB7AB-028D-48D3-9BE6-F455EF263F1A}"/>
              </a:ext>
            </a:extLst>
          </p:cNvPr>
          <p:cNvSpPr/>
          <p:nvPr/>
        </p:nvSpPr>
        <p:spPr>
          <a:xfrm>
            <a:off x="0" y="1702072"/>
            <a:ext cx="1513145" cy="707886"/>
          </a:xfrm>
          <a:prstGeom prst="rect">
            <a:avLst/>
          </a:prstGeom>
        </p:spPr>
        <p:txBody>
          <a:bodyPr wrap="square">
            <a:spAutoFit/>
          </a:bodyPr>
          <a:lstStyle/>
          <a:p>
            <a:pPr algn="ctr"/>
            <a:r>
              <a:rPr lang="en-US" sz="2000" dirty="0"/>
              <a:t>SQL Server on VM</a:t>
            </a:r>
          </a:p>
        </p:txBody>
      </p:sp>
      <p:pic>
        <p:nvPicPr>
          <p:cNvPr id="27" name="SQL Server on VM icon" descr="SQL Server on an Azure VM icon">
            <a:extLst>
              <a:ext uri="{FF2B5EF4-FFF2-40B4-BE49-F238E27FC236}">
                <a16:creationId xmlns:a16="http://schemas.microsoft.com/office/drawing/2014/main" id="{B195CD5A-6F34-4D23-8D5C-FDD2A05F4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92" y="2409958"/>
            <a:ext cx="929716" cy="758952"/>
          </a:xfrm>
          <a:prstGeom prst="rect">
            <a:avLst/>
          </a:prstGeom>
        </p:spPr>
      </p:pic>
      <p:sp>
        <p:nvSpPr>
          <p:cNvPr id="30" name="SQL Server on VM resources">
            <a:extLst>
              <a:ext uri="{FF2B5EF4-FFF2-40B4-BE49-F238E27FC236}">
                <a16:creationId xmlns:a16="http://schemas.microsoft.com/office/drawing/2014/main" id="{FBA9822D-0E76-4C0B-BBF8-97FBA8DB5B11}"/>
              </a:ext>
            </a:extLst>
          </p:cNvPr>
          <p:cNvSpPr/>
          <p:nvPr/>
        </p:nvSpPr>
        <p:spPr>
          <a:xfrm>
            <a:off x="1672125" y="1909825"/>
            <a:ext cx="3257410" cy="923330"/>
          </a:xfrm>
          <a:prstGeom prst="rect">
            <a:avLst/>
          </a:prstGeom>
        </p:spPr>
        <p:txBody>
          <a:bodyPr wrap="square">
            <a:spAutoFit/>
          </a:bodyPr>
          <a:lstStyle/>
          <a:p>
            <a:r>
              <a:rPr lang="en-US" dirty="0"/>
              <a:t>You have some IT resources for configuration and management</a:t>
            </a:r>
          </a:p>
        </p:txBody>
      </p:sp>
      <p:sp>
        <p:nvSpPr>
          <p:cNvPr id="34" name="SQL Server on VM Compatibility">
            <a:extLst>
              <a:ext uri="{FF2B5EF4-FFF2-40B4-BE49-F238E27FC236}">
                <a16:creationId xmlns:a16="http://schemas.microsoft.com/office/drawing/2014/main" id="{762349BD-F63D-45CB-A9A7-7231A1441D03}"/>
              </a:ext>
            </a:extLst>
          </p:cNvPr>
          <p:cNvSpPr/>
          <p:nvPr/>
        </p:nvSpPr>
        <p:spPr>
          <a:xfrm>
            <a:off x="5064905" y="1881936"/>
            <a:ext cx="2111156" cy="923330"/>
          </a:xfrm>
          <a:prstGeom prst="rect">
            <a:avLst/>
          </a:prstGeom>
        </p:spPr>
        <p:txBody>
          <a:bodyPr wrap="square">
            <a:spAutoFit/>
          </a:bodyPr>
          <a:lstStyle/>
          <a:p>
            <a:r>
              <a:rPr lang="en-US" dirty="0"/>
              <a:t>Supports all on-premises capabilities</a:t>
            </a:r>
          </a:p>
        </p:txBody>
      </p:sp>
      <p:sp>
        <p:nvSpPr>
          <p:cNvPr id="37" name="SQL Server on VM Best for">
            <a:extLst>
              <a:ext uri="{FF2B5EF4-FFF2-40B4-BE49-F238E27FC236}">
                <a16:creationId xmlns:a16="http://schemas.microsoft.com/office/drawing/2014/main" id="{3ABA605F-AE82-4D02-9BC7-CC3176AAE307}"/>
              </a:ext>
            </a:extLst>
          </p:cNvPr>
          <p:cNvSpPr/>
          <p:nvPr/>
        </p:nvSpPr>
        <p:spPr>
          <a:xfrm>
            <a:off x="7273686" y="1652969"/>
            <a:ext cx="4573817" cy="1477328"/>
          </a:xfrm>
          <a:prstGeom prst="rect">
            <a:avLst/>
          </a:prstGeom>
        </p:spPr>
        <p:txBody>
          <a:bodyPr wrap="square">
            <a:spAutoFit/>
          </a:bodyPr>
          <a:lstStyle/>
          <a:p>
            <a:pPr marL="285750" indent="-285750">
              <a:buFont typeface="Arial" panose="020B0604020202020204" pitchFamily="34" charset="0"/>
              <a:buChar char="•"/>
            </a:pPr>
            <a:r>
              <a:rPr lang="en-US" dirty="0"/>
              <a:t>Existing applications that require fast migration to the cloud with minimal or no changes.</a:t>
            </a:r>
          </a:p>
          <a:p>
            <a:pPr marL="285750" indent="-285750">
              <a:buFont typeface="Arial" panose="020B0604020202020204" pitchFamily="34" charset="0"/>
              <a:buChar char="•"/>
            </a:pPr>
            <a:r>
              <a:rPr lang="en-US" dirty="0"/>
              <a:t>You need full admin rights</a:t>
            </a:r>
          </a:p>
          <a:p>
            <a:pPr marL="285750" indent="-285750">
              <a:buFont typeface="Arial" panose="020B0604020202020204" pitchFamily="34" charset="0"/>
              <a:buChar char="•"/>
            </a:pPr>
            <a:r>
              <a:rPr lang="en-US" dirty="0"/>
              <a:t>Up to 64 TB of storage</a:t>
            </a:r>
          </a:p>
        </p:txBody>
      </p:sp>
      <p:sp>
        <p:nvSpPr>
          <p:cNvPr id="13" name="SQL MI">
            <a:extLst>
              <a:ext uri="{FF2B5EF4-FFF2-40B4-BE49-F238E27FC236}">
                <a16:creationId xmlns:a16="http://schemas.microsoft.com/office/drawing/2014/main" id="{66364F69-4843-4149-90EA-97E167184A44}"/>
              </a:ext>
            </a:extLst>
          </p:cNvPr>
          <p:cNvSpPr/>
          <p:nvPr/>
        </p:nvSpPr>
        <p:spPr>
          <a:xfrm>
            <a:off x="80113" y="3254593"/>
            <a:ext cx="1005403" cy="400110"/>
          </a:xfrm>
          <a:prstGeom prst="rect">
            <a:avLst/>
          </a:prstGeom>
        </p:spPr>
        <p:txBody>
          <a:bodyPr wrap="none">
            <a:spAutoFit/>
          </a:bodyPr>
          <a:lstStyle/>
          <a:p>
            <a:r>
              <a:rPr lang="en-US" sz="2000" dirty="0"/>
              <a:t>SQL MI</a:t>
            </a:r>
          </a:p>
        </p:txBody>
      </p:sp>
      <p:pic>
        <p:nvPicPr>
          <p:cNvPr id="31" name="SQL MI icon" descr="Azure SQL Database Managed Instance icon">
            <a:extLst>
              <a:ext uri="{FF2B5EF4-FFF2-40B4-BE49-F238E27FC236}">
                <a16:creationId xmlns:a16="http://schemas.microsoft.com/office/drawing/2014/main" id="{3BA14C79-5D49-40CA-BC7E-560BD6C8C1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660" y="3694944"/>
            <a:ext cx="577544" cy="758952"/>
          </a:xfrm>
          <a:prstGeom prst="rect">
            <a:avLst/>
          </a:prstGeom>
          <a:noFill/>
          <a:extLst>
            <a:ext uri="{909E8E84-426E-40DD-AFC4-6F175D3DCCD1}">
              <a14:hiddenFill xmlns:a14="http://schemas.microsoft.com/office/drawing/2010/main">
                <a:solidFill>
                  <a:srgbClr val="FFFFFF"/>
                </a:solidFill>
              </a14:hiddenFill>
            </a:ext>
          </a:extLst>
        </p:spPr>
      </p:pic>
      <p:sp>
        <p:nvSpPr>
          <p:cNvPr id="33" name="SQL MI Resources">
            <a:extLst>
              <a:ext uri="{FF2B5EF4-FFF2-40B4-BE49-F238E27FC236}">
                <a16:creationId xmlns:a16="http://schemas.microsoft.com/office/drawing/2014/main" id="{F5A48096-CB66-4D7E-8C97-387E53B21010}"/>
              </a:ext>
            </a:extLst>
          </p:cNvPr>
          <p:cNvSpPr/>
          <p:nvPr/>
        </p:nvSpPr>
        <p:spPr>
          <a:xfrm>
            <a:off x="1677269" y="3597114"/>
            <a:ext cx="3344574" cy="923330"/>
          </a:xfrm>
          <a:prstGeom prst="rect">
            <a:avLst/>
          </a:prstGeom>
        </p:spPr>
        <p:txBody>
          <a:bodyPr wrap="square">
            <a:spAutoFit/>
          </a:bodyPr>
          <a:lstStyle/>
          <a:p>
            <a:r>
              <a:rPr lang="en-US" dirty="0"/>
              <a:t>You do not want to employ IT resources for configuration </a:t>
            </a:r>
            <a:r>
              <a:rPr lang="en-US"/>
              <a:t>and management</a:t>
            </a:r>
            <a:endParaRPr lang="en-US" dirty="0"/>
          </a:p>
        </p:txBody>
      </p:sp>
      <p:sp>
        <p:nvSpPr>
          <p:cNvPr id="35" name="SQL MI Compatibility">
            <a:extLst>
              <a:ext uri="{FF2B5EF4-FFF2-40B4-BE49-F238E27FC236}">
                <a16:creationId xmlns:a16="http://schemas.microsoft.com/office/drawing/2014/main" id="{C846F5F0-5C24-4878-AA33-2C6693912A40}"/>
              </a:ext>
            </a:extLst>
          </p:cNvPr>
          <p:cNvSpPr/>
          <p:nvPr/>
        </p:nvSpPr>
        <p:spPr>
          <a:xfrm>
            <a:off x="5113116" y="3325500"/>
            <a:ext cx="2126520" cy="1477328"/>
          </a:xfrm>
          <a:prstGeom prst="rect">
            <a:avLst/>
          </a:prstGeom>
        </p:spPr>
        <p:txBody>
          <a:bodyPr wrap="square">
            <a:spAutoFit/>
          </a:bodyPr>
          <a:lstStyle/>
          <a:p>
            <a:r>
              <a:rPr lang="en-US" dirty="0"/>
              <a:t>Supports almost all on-premises instance-level and database-level capabilities</a:t>
            </a:r>
          </a:p>
        </p:txBody>
      </p:sp>
      <p:sp>
        <p:nvSpPr>
          <p:cNvPr id="38" name="SQL MI Best for">
            <a:extLst>
              <a:ext uri="{FF2B5EF4-FFF2-40B4-BE49-F238E27FC236}">
                <a16:creationId xmlns:a16="http://schemas.microsoft.com/office/drawing/2014/main" id="{936AF5C6-8D8C-4443-B659-18402D51F1BC}"/>
              </a:ext>
            </a:extLst>
          </p:cNvPr>
          <p:cNvSpPr/>
          <p:nvPr/>
        </p:nvSpPr>
        <p:spPr>
          <a:xfrm>
            <a:off x="7277564" y="3077832"/>
            <a:ext cx="4683771" cy="2031325"/>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applications or existing on-premises apps that use the latest SQL Server features and are migrated to the cloud with minimal changes.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8 TB</a:t>
            </a:r>
          </a:p>
        </p:txBody>
      </p:sp>
      <p:sp>
        <p:nvSpPr>
          <p:cNvPr id="10" name="SQL DB">
            <a:extLst>
              <a:ext uri="{FF2B5EF4-FFF2-40B4-BE49-F238E27FC236}">
                <a16:creationId xmlns:a16="http://schemas.microsoft.com/office/drawing/2014/main" id="{051801BF-E60D-48C8-9CD3-C24B5B58633D}"/>
              </a:ext>
            </a:extLst>
          </p:cNvPr>
          <p:cNvSpPr/>
          <p:nvPr/>
        </p:nvSpPr>
        <p:spPr>
          <a:xfrm>
            <a:off x="82541" y="4980213"/>
            <a:ext cx="1032655" cy="400110"/>
          </a:xfrm>
          <a:prstGeom prst="rect">
            <a:avLst/>
          </a:prstGeom>
        </p:spPr>
        <p:txBody>
          <a:bodyPr wrap="none">
            <a:spAutoFit/>
          </a:bodyPr>
          <a:lstStyle/>
          <a:p>
            <a:r>
              <a:rPr lang="en-US" sz="2000" dirty="0"/>
              <a:t>SQL DB</a:t>
            </a:r>
          </a:p>
        </p:txBody>
      </p:sp>
      <p:pic>
        <p:nvPicPr>
          <p:cNvPr id="40" name="SQL DB icon" descr="Azure SQL Database icon">
            <a:extLst>
              <a:ext uri="{FF2B5EF4-FFF2-40B4-BE49-F238E27FC236}">
                <a16:creationId xmlns:a16="http://schemas.microsoft.com/office/drawing/2014/main" id="{3FA7E41B-1DF3-495B-9C29-7B70536F458A}"/>
              </a:ext>
            </a:extLst>
          </p:cNvPr>
          <p:cNvPicPr>
            <a:picLocks noChangeAspect="1"/>
          </p:cNvPicPr>
          <p:nvPr/>
        </p:nvPicPr>
        <p:blipFill>
          <a:blip r:embed="rId6"/>
          <a:stretch>
            <a:fillRect/>
          </a:stretch>
        </p:blipFill>
        <p:spPr>
          <a:xfrm>
            <a:off x="18955" y="4981583"/>
            <a:ext cx="1528390" cy="1528390"/>
          </a:xfrm>
          <a:prstGeom prst="rect">
            <a:avLst/>
          </a:prstGeom>
        </p:spPr>
      </p:pic>
      <p:sp>
        <p:nvSpPr>
          <p:cNvPr id="41" name="SQL DB Resources">
            <a:extLst>
              <a:ext uri="{FF2B5EF4-FFF2-40B4-BE49-F238E27FC236}">
                <a16:creationId xmlns:a16="http://schemas.microsoft.com/office/drawing/2014/main" id="{13E789AF-0511-474A-8ADA-B78571A56317}"/>
              </a:ext>
            </a:extLst>
          </p:cNvPr>
          <p:cNvSpPr/>
          <p:nvPr/>
        </p:nvSpPr>
        <p:spPr>
          <a:xfrm>
            <a:off x="1698799" y="5254166"/>
            <a:ext cx="3344574" cy="923330"/>
          </a:xfrm>
          <a:prstGeom prst="rect">
            <a:avLst/>
          </a:prstGeom>
        </p:spPr>
        <p:txBody>
          <a:bodyPr wrap="square">
            <a:spAutoFit/>
          </a:bodyPr>
          <a:lstStyle/>
          <a:p>
            <a:r>
              <a:rPr lang="en-US" dirty="0"/>
              <a:t>You do not want to employ IT resources for configuration and management</a:t>
            </a:r>
          </a:p>
        </p:txBody>
      </p:sp>
      <p:sp>
        <p:nvSpPr>
          <p:cNvPr id="36" name="SQL DB Compatibility">
            <a:extLst>
              <a:ext uri="{FF2B5EF4-FFF2-40B4-BE49-F238E27FC236}">
                <a16:creationId xmlns:a16="http://schemas.microsoft.com/office/drawing/2014/main" id="{FD36B3B4-F40A-42F2-91DA-0126956B8B73}"/>
              </a:ext>
            </a:extLst>
          </p:cNvPr>
          <p:cNvSpPr/>
          <p:nvPr/>
        </p:nvSpPr>
        <p:spPr>
          <a:xfrm>
            <a:off x="5113117" y="5254166"/>
            <a:ext cx="2126519" cy="923330"/>
          </a:xfrm>
          <a:prstGeom prst="rect">
            <a:avLst/>
          </a:prstGeom>
        </p:spPr>
        <p:txBody>
          <a:bodyPr wrap="square">
            <a:spAutoFit/>
          </a:bodyPr>
          <a:lstStyle/>
          <a:p>
            <a:r>
              <a:rPr lang="en-US" dirty="0"/>
              <a:t>Supports most on-premises database-level capabilities</a:t>
            </a:r>
          </a:p>
        </p:txBody>
      </p:sp>
      <p:sp>
        <p:nvSpPr>
          <p:cNvPr id="39" name="SQL DB Best for">
            <a:extLst>
              <a:ext uri="{FF2B5EF4-FFF2-40B4-BE49-F238E27FC236}">
                <a16:creationId xmlns:a16="http://schemas.microsoft.com/office/drawing/2014/main" id="{B54700CD-FFEB-4093-AD15-404A672B244C}"/>
              </a:ext>
            </a:extLst>
          </p:cNvPr>
          <p:cNvSpPr/>
          <p:nvPr/>
        </p:nvSpPr>
        <p:spPr>
          <a:xfrm>
            <a:off x="7277564" y="4967551"/>
            <a:ext cx="4671439" cy="1754326"/>
          </a:xfrm>
          <a:prstGeom prst="rect">
            <a:avLst/>
          </a:prstGeom>
        </p:spPr>
        <p:txBody>
          <a:bodyPr wrap="square">
            <a:spAutoFit/>
          </a:bodyPr>
          <a:lstStyle/>
          <a:p>
            <a:pPr marL="285750" indent="-285750">
              <a:buFont typeface="Arial" panose="020B0604020202020204" pitchFamily="34" charset="0"/>
              <a:buChar char="•"/>
            </a:pPr>
            <a:r>
              <a:rPr lang="en-US" dirty="0">
                <a:cs typeface="Segoe UI Semilight" panose="020B0402040204020203" pitchFamily="34" charset="0"/>
              </a:rPr>
              <a:t>New cloud-designed applications that want to use the latest stable SQL Server features</a:t>
            </a:r>
          </a:p>
          <a:p>
            <a:pPr marL="285750" indent="-285750">
              <a:buFont typeface="Arial" panose="020B0604020202020204" pitchFamily="34" charset="0"/>
              <a:buChar char="•"/>
            </a:pPr>
            <a:r>
              <a:rPr lang="en-US" dirty="0">
                <a:cs typeface="Segoe UI Semilight" panose="020B0402040204020203" pitchFamily="34" charset="0"/>
              </a:rPr>
              <a:t>Don’t want to manage underlying OS and configuration</a:t>
            </a:r>
          </a:p>
          <a:p>
            <a:pPr marL="285750" indent="-285750">
              <a:buFont typeface="Arial" panose="020B0604020202020204" pitchFamily="34" charset="0"/>
              <a:buChar char="•"/>
            </a:pPr>
            <a:r>
              <a:rPr lang="en-US" dirty="0">
                <a:cs typeface="Segoe UI Semilight" panose="020B0402040204020203" pitchFamily="34" charset="0"/>
              </a:rPr>
              <a:t>Databases up to 100 TB (Hyperscale)</a:t>
            </a:r>
          </a:p>
        </p:txBody>
      </p:sp>
      <p:cxnSp>
        <p:nvCxnSpPr>
          <p:cNvPr id="17" name="Table row divider 1">
            <a:extLst>
              <a:ext uri="{FF2B5EF4-FFF2-40B4-BE49-F238E27FC236}">
                <a16:creationId xmlns:a16="http://schemas.microsoft.com/office/drawing/2014/main" id="{BF85AE0A-C2F8-46C1-B503-02BFDBAF3963}"/>
              </a:ext>
              <a:ext uri="{C183D7F6-B498-43B3-948B-1728B52AA6E4}">
                <adec:decorative xmlns:adec="http://schemas.microsoft.com/office/drawing/2017/decorative" val="1"/>
              </a:ext>
            </a:extLst>
          </p:cNvPr>
          <p:cNvCxnSpPr>
            <a:cxnSpLocks/>
          </p:cNvCxnSpPr>
          <p:nvPr/>
        </p:nvCxnSpPr>
        <p:spPr>
          <a:xfrm>
            <a:off x="1406927" y="1611039"/>
            <a:ext cx="104405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Table row divider 2">
            <a:extLst>
              <a:ext uri="{FF2B5EF4-FFF2-40B4-BE49-F238E27FC236}">
                <a16:creationId xmlns:a16="http://schemas.microsoft.com/office/drawing/2014/main" id="{B3BB7EE9-1499-4BA3-9704-30E7FBB0202E}"/>
              </a:ext>
              <a:ext uri="{C183D7F6-B498-43B3-948B-1728B52AA6E4}">
                <adec:decorative xmlns:adec="http://schemas.microsoft.com/office/drawing/2017/decorative" val="1"/>
              </a:ext>
            </a:extLst>
          </p:cNvPr>
          <p:cNvCxnSpPr>
            <a:cxnSpLocks/>
          </p:cNvCxnSpPr>
          <p:nvPr/>
        </p:nvCxnSpPr>
        <p:spPr>
          <a:xfrm>
            <a:off x="1513145" y="3121185"/>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Table row divider 3">
            <a:extLst>
              <a:ext uri="{FF2B5EF4-FFF2-40B4-BE49-F238E27FC236}">
                <a16:creationId xmlns:a16="http://schemas.microsoft.com/office/drawing/2014/main" id="{C8334214-89D4-4132-842A-983C45F92452}"/>
              </a:ext>
              <a:ext uri="{C183D7F6-B498-43B3-948B-1728B52AA6E4}">
                <adec:decorative xmlns:adec="http://schemas.microsoft.com/office/drawing/2017/decorative" val="1"/>
              </a:ext>
            </a:extLst>
          </p:cNvPr>
          <p:cNvCxnSpPr>
            <a:cxnSpLocks/>
          </p:cNvCxnSpPr>
          <p:nvPr/>
        </p:nvCxnSpPr>
        <p:spPr>
          <a:xfrm>
            <a:off x="1513145" y="5016309"/>
            <a:ext cx="10435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Table column divider 1">
            <a:extLst>
              <a:ext uri="{FF2B5EF4-FFF2-40B4-BE49-F238E27FC236}">
                <a16:creationId xmlns:a16="http://schemas.microsoft.com/office/drawing/2014/main" id="{F77005DB-D5CF-4F7C-9EE7-7413C39DB63A}"/>
              </a:ext>
              <a:ext uri="{C183D7F6-B498-43B3-948B-1728B52AA6E4}">
                <adec:decorative xmlns:adec="http://schemas.microsoft.com/office/drawing/2017/decorative" val="1"/>
              </a:ext>
            </a:extLst>
          </p:cNvPr>
          <p:cNvCxnSpPr>
            <a:cxnSpLocks/>
          </p:cNvCxnSpPr>
          <p:nvPr/>
        </p:nvCxnSpPr>
        <p:spPr>
          <a:xfrm>
            <a:off x="5049539" y="1258249"/>
            <a:ext cx="0" cy="55302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Table column divider 2">
            <a:extLst>
              <a:ext uri="{FF2B5EF4-FFF2-40B4-BE49-F238E27FC236}">
                <a16:creationId xmlns:a16="http://schemas.microsoft.com/office/drawing/2014/main" id="{D7CF6B32-B9A4-45AE-971F-CDBC7ABA57E6}"/>
              </a:ext>
              <a:ext uri="{C183D7F6-B498-43B3-948B-1728B52AA6E4}">
                <adec:decorative xmlns:adec="http://schemas.microsoft.com/office/drawing/2017/decorative" val="1"/>
              </a:ext>
            </a:extLst>
          </p:cNvPr>
          <p:cNvCxnSpPr>
            <a:cxnSpLocks/>
          </p:cNvCxnSpPr>
          <p:nvPr/>
        </p:nvCxnSpPr>
        <p:spPr>
          <a:xfrm>
            <a:off x="7188393" y="1238326"/>
            <a:ext cx="25596" cy="55502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31462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309424052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39970505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9699661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CB2887-5DE3-4D83-9942-AC71CB450D7E}"/>
              </a:ext>
            </a:extLst>
          </p:cNvPr>
          <p:cNvSpPr>
            <a:spLocks noGrp="1"/>
          </p:cNvSpPr>
          <p:nvPr>
            <p:ph type="body" sz="quarter" idx="10"/>
          </p:nvPr>
        </p:nvSpPr>
        <p:spPr>
          <a:xfrm>
            <a:off x="269239" y="1189177"/>
            <a:ext cx="5826761" cy="5023748"/>
          </a:xfrm>
        </p:spPr>
        <p:txBody>
          <a:bodyPr/>
          <a:lstStyle/>
          <a:p>
            <a:r>
              <a:rPr lang="en-US" dirty="0"/>
              <a:t>Azure Active Directory simplifies hybrid identity deployments </a:t>
            </a:r>
          </a:p>
          <a:p>
            <a:pPr lvl="1"/>
            <a:r>
              <a:rPr lang="en-US" dirty="0"/>
              <a:t>Cloud Authentication </a:t>
            </a:r>
          </a:p>
          <a:p>
            <a:pPr lvl="1"/>
            <a:r>
              <a:rPr lang="en-US" dirty="0"/>
              <a:t>Federated Authentication</a:t>
            </a:r>
          </a:p>
          <a:p>
            <a:r>
              <a:rPr lang="en-US" dirty="0"/>
              <a:t>Both schemes are supported in SQL MI</a:t>
            </a:r>
          </a:p>
          <a:p>
            <a:r>
              <a:rPr lang="en-US" dirty="0"/>
              <a:t>Technology criteria infographic</a:t>
            </a:r>
          </a:p>
        </p:txBody>
      </p:sp>
      <p:sp>
        <p:nvSpPr>
          <p:cNvPr id="3" name="Title 2">
            <a:extLst>
              <a:ext uri="{FF2B5EF4-FFF2-40B4-BE49-F238E27FC236}">
                <a16:creationId xmlns:a16="http://schemas.microsoft.com/office/drawing/2014/main" id="{DA14E293-D06A-4221-A1F1-9EBE2C36F9C0}"/>
              </a:ext>
            </a:extLst>
          </p:cNvPr>
          <p:cNvSpPr>
            <a:spLocks noGrp="1"/>
          </p:cNvSpPr>
          <p:nvPr>
            <p:ph type="title"/>
          </p:nvPr>
        </p:nvSpPr>
        <p:spPr/>
        <p:txBody>
          <a:bodyPr/>
          <a:lstStyle/>
          <a:p>
            <a:r>
              <a:rPr lang="en-US" dirty="0"/>
              <a:t>Hybrid Identity</a:t>
            </a:r>
          </a:p>
        </p:txBody>
      </p:sp>
      <p:pic>
        <p:nvPicPr>
          <p:cNvPr id="5" name="Picture 4" descr="This image compares Azure Active Directory Cloud Authentication and Federated Authentication approaches.">
            <a:extLst>
              <a:ext uri="{FF2B5EF4-FFF2-40B4-BE49-F238E27FC236}">
                <a16:creationId xmlns:a16="http://schemas.microsoft.com/office/drawing/2014/main" id="{1CCCAFF6-BCA4-4F1B-8DCF-C7B2B2A239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341186"/>
            <a:ext cx="5709630" cy="4175628"/>
          </a:xfrm>
          <a:prstGeom prst="rect">
            <a:avLst/>
          </a:prstGeom>
        </p:spPr>
      </p:pic>
    </p:spTree>
    <p:extLst>
      <p:ext uri="{BB962C8B-B14F-4D97-AF65-F5344CB8AC3E}">
        <p14:creationId xmlns:p14="http://schemas.microsoft.com/office/powerpoint/2010/main" val="365826810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Microsoft Cloud Adoption Framework for Azure</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1" y="1536418"/>
            <a:ext cx="8653052" cy="5192640"/>
          </a:xfrm>
        </p:spPr>
        <p:txBody>
          <a:bodyPr/>
          <a:lstStyle/>
          <a:p>
            <a:pPr marL="571500" indent="-571500">
              <a:buFont typeface="Arial" panose="020B0604020202020204" pitchFamily="34" charset="0"/>
              <a:buChar char="•"/>
            </a:pPr>
            <a:r>
              <a:rPr lang="en-US" dirty="0"/>
              <a:t>Proven guidance designed to help organizations create and implement the business and technology strategies necessary to succeed in the cloud.</a:t>
            </a:r>
          </a:p>
          <a:p>
            <a:pPr marL="571500" indent="-571500">
              <a:buFont typeface="Arial" panose="020B0604020202020204" pitchFamily="34" charset="0"/>
              <a:buChar char="•"/>
            </a:pPr>
            <a:r>
              <a:rPr lang="en-US" dirty="0"/>
              <a:t>Includes best practices, documentation, and tools for IT professionals and business decision makers. </a:t>
            </a:r>
          </a:p>
        </p:txBody>
      </p:sp>
      <p:pic>
        <p:nvPicPr>
          <p:cNvPr id="9" name="Picture 8" descr="Microsoft Cloud Adoption Framework for Azure icon">
            <a:extLst>
              <a:ext uri="{FF2B5EF4-FFF2-40B4-BE49-F238E27FC236}">
                <a16:creationId xmlns:a16="http://schemas.microsoft.com/office/drawing/2014/main" id="{47BD95EA-17F8-4DAE-992B-7C28335795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8638" y="2285901"/>
            <a:ext cx="2286198" cy="2286198"/>
          </a:xfrm>
          <a:prstGeom prst="rect">
            <a:avLst/>
          </a:prstGeom>
        </p:spPr>
      </p:pic>
    </p:spTree>
    <p:extLst>
      <p:ext uri="{BB962C8B-B14F-4D97-AF65-F5344CB8AC3E}">
        <p14:creationId xmlns:p14="http://schemas.microsoft.com/office/powerpoint/2010/main" val="4303539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379312"/>
          </a:xfrm>
        </p:spPr>
        <p:txBody>
          <a:bodyPr>
            <a:normAutofit/>
          </a:bodyPr>
          <a:lstStyle/>
          <a:p>
            <a:pPr marL="0" indent="0">
              <a:spcAft>
                <a:spcPts val="882"/>
              </a:spcAft>
              <a:buNone/>
            </a:pPr>
            <a:r>
              <a:rPr lang="en-US" sz="3200" i="1" dirty="0">
                <a:solidFill>
                  <a:schemeClr val="tx1"/>
                </a:solidFill>
              </a:rPr>
              <a:t>"With Azure SQL Managed Instance and the Azure Database Migration Service, we were able to migrate our database workloads into the cloud with minimal downtime. With SQL MI, we have found a reliable, fully-managed cloud database that allows us to focus our efforts on adding business value, without having to worry about maintaining the underlying server hardware and operating systems.”</a:t>
            </a:r>
          </a:p>
          <a:p>
            <a:pPr marL="0" indent="0">
              <a:spcAft>
                <a:spcPts val="882"/>
              </a:spcAft>
              <a:buNone/>
            </a:pPr>
            <a:endParaRPr lang="en-US" sz="1800" dirty="0">
              <a:solidFill>
                <a:schemeClr val="tx1"/>
              </a:solidFill>
            </a:endParaRPr>
          </a:p>
          <a:p>
            <a:pPr marL="0" indent="0">
              <a:spcAft>
                <a:spcPts val="882"/>
              </a:spcAft>
              <a:buNone/>
            </a:pPr>
            <a:r>
              <a:rPr lang="en-US" sz="1800" dirty="0">
                <a:solidFill>
                  <a:schemeClr val="tx1"/>
                </a:solidFill>
              </a:rPr>
              <a:t>				</a:t>
            </a:r>
            <a:r>
              <a:rPr lang="en-US" sz="3200" dirty="0">
                <a:solidFill>
                  <a:schemeClr val="tx1"/>
                </a:solidFill>
              </a:rPr>
              <a:t>- Molly Fischer, CIO of Wide World Importers</a:t>
            </a: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lnSpcReduction="10000"/>
          </a:bodyPr>
          <a:lstStyle/>
          <a:p>
            <a:r>
              <a:rPr lang="en-US" sz="3600" dirty="0">
                <a:solidFill>
                  <a:schemeClr val="tx1"/>
                </a:solidFill>
                <a:latin typeface="+mj-lt"/>
              </a:rPr>
              <a:t>Tailspin Toys, a subsidiary of Wide World Importers (WWI), is an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 ability to easily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Gaming</a:t>
            </a:r>
          </a:p>
          <a:p>
            <a:pPr algn="ctr">
              <a:lnSpc>
                <a:spcPct val="90000"/>
              </a:lnSpc>
              <a:spcAft>
                <a:spcPts val="600"/>
              </a:spcAft>
            </a:pPr>
            <a:r>
              <a:rPr lang="en-US" sz="3600" dirty="0">
                <a:gradFill>
                  <a:gsLst>
                    <a:gs pos="2917">
                      <a:schemeClr val="tx1"/>
                    </a:gs>
                    <a:gs pos="30000">
                      <a:schemeClr val="tx1"/>
                    </a:gs>
                  </a:gsLst>
                  <a:lin ang="5400000" scaled="0"/>
                </a:gradFill>
              </a:rPr>
              <a:t>Service</a:t>
            </a:r>
          </a:p>
          <a:p>
            <a:pPr algn="ctr">
              <a:lnSpc>
                <a:spcPct val="90000"/>
              </a:lnSpc>
              <a:spcAft>
                <a:spcPts val="600"/>
              </a:spcAft>
            </a:pPr>
            <a:r>
              <a:rPr lang="en-US" sz="3600" dirty="0">
                <a:gradFill>
                  <a:gsLst>
                    <a:gs pos="2917">
                      <a:schemeClr val="tx1"/>
                    </a:gs>
                    <a:gs pos="30000">
                      <a:schemeClr val="tx1"/>
                    </a:gs>
                  </a:gsLst>
                  <a:lin ang="5400000" scaled="0"/>
                </a:gradFill>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SQL 2008</a:t>
            </a:r>
          </a:p>
          <a:p>
            <a:pPr algn="ctr">
              <a:lnSpc>
                <a:spcPct val="90000"/>
              </a:lnSpc>
              <a:spcAft>
                <a:spcPts val="600"/>
              </a:spcAft>
            </a:pPr>
            <a:r>
              <a:rPr lang="en-US" sz="3600" dirty="0">
                <a:gradFill>
                  <a:gsLst>
                    <a:gs pos="2917">
                      <a:schemeClr val="tx1"/>
                    </a:gs>
                    <a:gs pos="30000">
                      <a:schemeClr val="tx1"/>
                    </a:gs>
                  </a:gsLst>
                  <a:lin ang="5400000" scaled="0"/>
                </a:gradFill>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Data</a:t>
            </a:r>
          </a:p>
          <a:p>
            <a:pPr algn="ctr">
              <a:lnSpc>
                <a:spcPct val="90000"/>
              </a:lnSpc>
              <a:spcAft>
                <a:spcPts val="600"/>
              </a:spcAft>
            </a:pPr>
            <a:r>
              <a:rPr lang="en-US" sz="3600" dirty="0">
                <a:gradFill>
                  <a:gsLst>
                    <a:gs pos="2917">
                      <a:schemeClr val="tx1"/>
                    </a:gs>
                    <a:gs pos="30000">
                      <a:schemeClr val="tx1"/>
                    </a:gs>
                  </a:gsLst>
                  <a:lin ang="5400000" scaled="0"/>
                </a:gradFill>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algn="ctr">
              <a:lnSpc>
                <a:spcPct val="90000"/>
              </a:lnSpc>
              <a:spcAft>
                <a:spcPts val="600"/>
              </a:spcAft>
            </a:pPr>
            <a:r>
              <a:rPr lang="en-US" sz="3600" dirty="0">
                <a:gradFill>
                  <a:gsLst>
                    <a:gs pos="2917">
                      <a:schemeClr val="tx1"/>
                    </a:gs>
                    <a:gs pos="30000">
                      <a:schemeClr val="tx1"/>
                    </a:gs>
                  </a:gsLst>
                  <a:lin ang="5400000" scaled="0"/>
                </a:gradFill>
              </a:rPr>
              <a:t>Reports</a:t>
            </a:r>
          </a:p>
        </p:txBody>
      </p:sp>
    </p:spTree>
    <p:extLst>
      <p:ext uri="{BB962C8B-B14F-4D97-AF65-F5344CB8AC3E}">
        <p14:creationId xmlns:p14="http://schemas.microsoft.com/office/powerpoint/2010/main" val="3829626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Migrate all gaming services into cloud</a:t>
            </a:r>
          </a:p>
          <a:p>
            <a:endParaRPr lang="en-US" sz="3600" dirty="0">
              <a:solidFill>
                <a:schemeClr val="tx1"/>
              </a:solidFill>
              <a:latin typeface="+mj-lt"/>
            </a:endParaRPr>
          </a:p>
          <a:p>
            <a:r>
              <a:rPr lang="en-US" sz="3600" dirty="0">
                <a:solidFill>
                  <a:schemeClr val="tx1"/>
                </a:solidFill>
              </a:rPr>
              <a:t>Move data warehouse and associated services to cloud</a:t>
            </a:r>
          </a:p>
          <a:p>
            <a:endParaRPr lang="en-US" sz="3600" dirty="0">
              <a:solidFill>
                <a:schemeClr val="tx1"/>
              </a:solidFill>
              <a:latin typeface="+mj-lt"/>
            </a:endParaRPr>
          </a:p>
          <a:p>
            <a:r>
              <a:rPr lang="en-US" sz="3600" dirty="0">
                <a:solidFill>
                  <a:schemeClr val="tx1"/>
                </a:solidFill>
              </a:rPr>
              <a:t>Want to minimize migration costs</a:t>
            </a:r>
            <a:endParaRPr lang="en-US" sz="3600" dirty="0">
              <a:solidFill>
                <a:schemeClr val="tx1"/>
              </a:solidFill>
              <a:latin typeface="+mj-lt"/>
            </a:endParaRP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(continued)</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427086" cy="5379312"/>
          </a:xfrm>
        </p:spPr>
        <p:txBody>
          <a:bodyPr>
            <a:normAutofit/>
          </a:bodyPr>
          <a:lstStyle/>
          <a:p>
            <a:r>
              <a:rPr lang="en-US" sz="3600" dirty="0">
                <a:solidFill>
                  <a:schemeClr val="tx1"/>
                </a:solidFill>
                <a:latin typeface="+mj-lt"/>
              </a:rPr>
              <a:t>Looking to improve database security</a:t>
            </a:r>
          </a:p>
          <a:p>
            <a:endParaRPr lang="en-US" sz="3600" dirty="0">
              <a:solidFill>
                <a:schemeClr val="tx1"/>
              </a:solidFill>
              <a:latin typeface="+mj-lt"/>
            </a:endParaRPr>
          </a:p>
          <a:p>
            <a:r>
              <a:rPr lang="en-US" sz="3600" dirty="0">
                <a:solidFill>
                  <a:schemeClr val="tx1"/>
                </a:solidFill>
              </a:rPr>
              <a:t>Want to improve gamer experience</a:t>
            </a:r>
          </a:p>
          <a:p>
            <a:endParaRPr lang="en-US" sz="3600" dirty="0">
              <a:solidFill>
                <a:schemeClr val="tx1"/>
              </a:solidFill>
              <a:latin typeface="+mj-lt"/>
            </a:endParaRPr>
          </a:p>
          <a:p>
            <a:r>
              <a:rPr lang="en-US" sz="3600" dirty="0">
                <a:solidFill>
                  <a:schemeClr val="tx1"/>
                </a:solidFill>
              </a:rPr>
              <a:t>Disaster recovery from regional outage</a:t>
            </a:r>
          </a:p>
          <a:p>
            <a:pPr marL="0" indent="0">
              <a:buNone/>
            </a:pPr>
            <a:endParaRPr lang="en-US" sz="3600" dirty="0">
              <a:solidFill>
                <a:schemeClr val="tx1"/>
              </a:solidFill>
            </a:endParaRPr>
          </a:p>
          <a:p>
            <a:r>
              <a:rPr lang="en-US" sz="3600" dirty="0">
                <a:solidFill>
                  <a:schemeClr val="tx1"/>
                </a:solidFill>
                <a:latin typeface="+mj-lt"/>
              </a:rPr>
              <a:t>Modernize fraud detection system post-migration</a:t>
            </a:r>
          </a:p>
        </p:txBody>
      </p:sp>
      <p:pic>
        <p:nvPicPr>
          <p:cNvPr id="4" name="Picture 3" descr="Customer needs icon">
            <a:extLst>
              <a:ext uri="{FF2B5EF4-FFF2-40B4-BE49-F238E27FC236}">
                <a16:creationId xmlns:a16="http://schemas.microsoft.com/office/drawing/2014/main" id="{C82799CF-599D-4A61-8675-4FAF04473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761" y="1188938"/>
            <a:ext cx="2743438" cy="2743438"/>
          </a:xfrm>
          <a:prstGeom prst="rect">
            <a:avLst/>
          </a:prstGeom>
        </p:spPr>
      </p:pic>
    </p:spTree>
    <p:extLst>
      <p:ext uri="{BB962C8B-B14F-4D97-AF65-F5344CB8AC3E}">
        <p14:creationId xmlns:p14="http://schemas.microsoft.com/office/powerpoint/2010/main" val="3949912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70000" lnSpcReduction="200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Want to avoid cloud vendor lock-in.</a:t>
            </a:r>
          </a:p>
          <a:p>
            <a:endParaRPr lang="en-US" sz="3600" dirty="0">
              <a:solidFill>
                <a:schemeClr val="tx1"/>
              </a:solidFill>
            </a:endParaRPr>
          </a:p>
          <a:p>
            <a:r>
              <a:rPr lang="en-US" sz="3600" dirty="0">
                <a:solidFill>
                  <a:schemeClr val="tx1"/>
                </a:solidFill>
              </a:rPr>
              <a:t>Can we implement hybrid identity in Azure?</a:t>
            </a:r>
          </a:p>
          <a:p>
            <a:pPr marL="0" indent="0">
              <a:buNone/>
            </a:pPr>
            <a:endParaRPr lang="en-US" sz="3600" dirty="0">
              <a:solidFill>
                <a:schemeClr val="tx1"/>
              </a:solidFill>
            </a:endParaRPr>
          </a:p>
          <a:p>
            <a:r>
              <a:rPr lang="en-US" sz="3600" dirty="0">
                <a:solidFill>
                  <a:schemeClr val="tx1"/>
                </a:solidFill>
              </a:rPr>
              <a:t>Seeking guidance around adopting best practices in the cloud.</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This is a diagram of a common architecture for this type of scenario, from which you can draw inspiration. You will find this diagram within the Whiteboard Design Session Student Guide.">
            <a:extLst>
              <a:ext uri="{FF2B5EF4-FFF2-40B4-BE49-F238E27FC236}">
                <a16:creationId xmlns:a16="http://schemas.microsoft.com/office/drawing/2014/main" id="{6277E3D3-1A7C-4BFC-8BD8-282CB0AF7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4664" y="1022096"/>
            <a:ext cx="8682672" cy="5546393"/>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PC Architect Boot Camp 2019">
  <a:themeElements>
    <a:clrScheme name="ArchitectBootCamp_2018">
      <a:dk1>
        <a:srgbClr val="1A1A1A"/>
      </a:dk1>
      <a:lt1>
        <a:srgbClr val="FFFFFF"/>
      </a:lt1>
      <a:dk2>
        <a:srgbClr val="0D0D0D"/>
      </a:dk2>
      <a:lt2>
        <a:srgbClr val="E6E6E6"/>
      </a:lt2>
      <a:accent1>
        <a:srgbClr val="0072C6"/>
      </a:accent1>
      <a:accent2>
        <a:srgbClr val="00BCF2"/>
      </a:accent2>
      <a:accent3>
        <a:srgbClr val="002050"/>
      </a:accent3>
      <a:accent4>
        <a:srgbClr val="50505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3094</Words>
  <Application>Microsoft Office PowerPoint</Application>
  <PresentationFormat>Widescreen</PresentationFormat>
  <Paragraphs>364</Paragraphs>
  <Slides>36</Slides>
  <Notes>34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Arial</vt:lpstr>
      <vt:lpstr>Calibri</vt:lpstr>
      <vt:lpstr>Consolas</vt:lpstr>
      <vt:lpstr>Segoe UI</vt:lpstr>
      <vt:lpstr>Segoe UI Light</vt:lpstr>
      <vt:lpstr>Segoe UI Semibold</vt:lpstr>
      <vt:lpstr>Segoe UI Semilight</vt:lpstr>
      <vt:lpstr>Wingdings</vt:lpstr>
      <vt:lpstr>2_Server and Cloud 2013</vt:lpstr>
      <vt:lpstr>C+E Readiness Template</vt:lpstr>
      <vt:lpstr>PC Architect Boot Camp 2019</vt:lpstr>
      <vt:lpstr>Migrating SQL databases to Azure</vt:lpstr>
      <vt:lpstr>Abstract and learning objectives</vt:lpstr>
      <vt:lpstr>Step 1: Review the customer case study</vt:lpstr>
      <vt:lpstr>Customer situation </vt:lpstr>
      <vt:lpstr>Customer situation (continued) </vt:lpstr>
      <vt:lpstr>Customer needs </vt:lpstr>
      <vt:lpstr>Customer needs (continued)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(continued) </vt:lpstr>
      <vt:lpstr>Preferred solution – Data warehouse </vt:lpstr>
      <vt:lpstr>Preferred solution – Data warehouse + reporting </vt:lpstr>
      <vt:lpstr>Preferred solution – Regional outages </vt:lpstr>
      <vt:lpstr>Preferred solution – Modernization</vt:lpstr>
      <vt:lpstr>Preferred objections handling </vt:lpstr>
      <vt:lpstr>Options for running SQL databases on Azure</vt:lpstr>
      <vt:lpstr>Comparing the three</vt:lpstr>
      <vt:lpstr>Upgrade &amp; migration tools</vt:lpstr>
      <vt:lpstr>Network isolation</vt:lpstr>
      <vt:lpstr>Cloud vendor lock-in</vt:lpstr>
      <vt:lpstr>Hybrid Identity</vt:lpstr>
      <vt:lpstr>Microsoft Cloud Adoption Framework for Azure</vt:lpstr>
      <vt:lpstr>Customer quote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2019-06-06T13:09:04Z</dcterms:created>
  <dcterms:modified xsi:type="dcterms:W3CDTF">2021-10-19T05:09:01Z</dcterms:modified>
</cp:coreProperties>
</file>